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86868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u="none" lang="ja-JP" spc="200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立ち上げの設計図</a:t>
            </a:r>
            <a:r>
              <a:rPr sz="12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　【場の名前】第1回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0" y="749808"/>
            <a:ext cx="12191695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19456"/>
            <a:ext cx="914400" cy="3772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822960"/>
            <a:ext cx="11338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作成日：【　年　月　日】　作成：【　　】　　※灰色の文字は記入例です。書き換えてお使いください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11480" y="118872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1480" y="126187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01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目的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160020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この場で、何を変えたいか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196596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・例：既存のお客さまの活用度を上げ、解約を減らす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・例：同じ職種の担当者どうしが相談できる関係をつくる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310128" y="118872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10128" y="126187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02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参加者像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0128" y="160020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誰に来てほしいか・何に困っているか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0128" y="196596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・例：導入1年目の人事担当者。社内に相談相手がいない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・例：30〜40名。うち次回の核になる人を5〜10名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208776" y="118872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08776" y="126187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03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成果の指標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8776" y="160020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当日・1か月後・事業で何を見るか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8776" y="196596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・当日：満足度、次回参加の意向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・1か月後：試したこと、紹介の数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・事業：商談・継続・解約の変化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107424" y="1188720"/>
            <a:ext cx="2788919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07424" y="126187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04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プログラム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7424" y="160020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話す順番と時間の配分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07424" y="196596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・例：開会10分→登壇20分→対談30分→卓ごとの交流40分→締め10分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・登壇者の話の順番まで決める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11480" y="384048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1480" y="391363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05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集客の道筋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" y="425196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誰が・いつ・どう声をかけるか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1480" y="461772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・例：告知ページは1.5か月前に公開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・案内は1か月前と1週間前、リマインドは前日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・主力は主催側メンバーからの個別の声がけ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310128" y="384048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310128" y="391363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06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体制と役割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10128" y="425196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誰が何をやるか（詳しくは役割分担表）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10128" y="461772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・例：主催者＝登壇者への依頼・当日のあいさつ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・企画担当＝設計・進行台本・当日の統括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・会場・配信＝◯◯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208776" y="3840480"/>
            <a:ext cx="2788920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08776" y="391363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07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第1回までの日程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8776" y="425196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いつまでに何を決めるか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08776" y="461772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・例：1か月目＝目的と参加者像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・2か月目＝プログラム・集客・役割分担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・3か月目＝リハーサルと本番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107424" y="3840480"/>
            <a:ext cx="2788919" cy="0"/>
          </a:xfrm>
          <a:prstGeom prst="line">
            <a:avLst/>
          </a:prstGeom>
          <a:ln w="12700">
            <a:solidFill>
              <a:srgbClr val="014AF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107424" y="3913632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 u="none" lang="ja-JP">
                <a:solidFill>
                  <a:srgbClr val="014AFE"/>
                </a:solidFill>
                <a:latin typeface="Noto Sans JP Medium"/>
                <a:ea typeface="Noto Sans JP Medium"/>
                <a:cs typeface="Noto Sans JP Medium"/>
              </a:rPr>
              <a:t>08</a:t>
            </a:r>
            <a:r>
              <a:rPr sz="1400" b="1" u="none" lang="ja-JP">
                <a:solidFill>
                  <a:srgbClr val="1A1A1A"/>
                </a:solidFill>
                <a:latin typeface="Noto Sans JP"/>
                <a:ea typeface="Noto Sans JP"/>
                <a:cs typeface="Noto Sans JP"/>
              </a:rPr>
              <a:t>　2回目へ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07424" y="4251960"/>
            <a:ext cx="2788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404040"/>
                </a:solidFill>
                <a:latin typeface="Noto Sans JP Light"/>
                <a:ea typeface="Noto Sans JP Light"/>
                <a:cs typeface="Noto Sans JP Light"/>
              </a:rPr>
              <a:t>続けるための仕掛け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07424" y="4617720"/>
            <a:ext cx="2788920" cy="1664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・例：アンケートを第2回の企画書にする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・例：その場で次回の日程を告知する</a:t>
            </a:r>
          </a:p>
          <a:p>
            <a:pPr algn="l">
              <a:lnSpc>
                <a:spcPct val="135000"/>
              </a:lnSpc>
              <a:spcBef>
                <a:spcPts val="400"/>
              </a:spcBef>
            </a:pPr>
            <a:r>
              <a:rPr sz="10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・第2回から：運営の手順書をもとに運営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1480" y="6446520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 u="none" lang="ja-JP">
                <a:solidFill>
                  <a:srgbClr val="8C8C8C"/>
                </a:solidFill>
                <a:latin typeface="Noto Sans JP Light"/>
                <a:ea typeface="Noto Sans JP Light"/>
                <a:cs typeface="Noto Sans JP Light"/>
              </a:rPr>
              <a:t>提供：hyten（https://hyten.jp）｜はじめての立ち上げキット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